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84" r:id="rId6"/>
    <p:sldId id="285" r:id="rId7"/>
    <p:sldId id="281" r:id="rId8"/>
    <p:sldId id="264" r:id="rId9"/>
    <p:sldId id="289" r:id="rId10"/>
    <p:sldId id="267" r:id="rId11"/>
    <p:sldId id="278" r:id="rId12"/>
    <p:sldId id="268" r:id="rId13"/>
    <p:sldId id="286" r:id="rId14"/>
    <p:sldId id="287" r:id="rId15"/>
    <p:sldId id="288" r:id="rId16"/>
    <p:sldId id="276" r:id="rId1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46C"/>
    <a:srgbClr val="40C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717" autoAdjust="0"/>
    <p:restoredTop sz="94660"/>
  </p:normalViewPr>
  <p:slideViewPr>
    <p:cSldViewPr snapToObjects="1">
      <p:cViewPr>
        <p:scale>
          <a:sx n="80" d="100"/>
          <a:sy n="80" d="100"/>
        </p:scale>
        <p:origin x="-146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Arrested (any crime)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Yr before Tx</c:v>
                </c:pt>
                <c:pt idx="1">
                  <c:v>Yr after 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50432"/>
        <c:axId val="109251968"/>
      </c:barChart>
      <c:catAx>
        <c:axId val="10925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251968"/>
        <c:crosses val="autoZero"/>
        <c:auto val="1"/>
        <c:lblAlgn val="ctr"/>
        <c:lblOffset val="100"/>
        <c:noMultiLvlLbl val="0"/>
      </c:catAx>
      <c:valAx>
        <c:axId val="10925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25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Arrested (Felonies)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Yr before Tx</c:v>
                </c:pt>
                <c:pt idx="1">
                  <c:v>Yr after 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1710</c:v>
                </c:pt>
                <c:pt idx="1">
                  <c:v>1141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304832"/>
        <c:axId val="112120576"/>
      </c:barChart>
      <c:catAx>
        <c:axId val="109304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2120576"/>
        <c:crosses val="autoZero"/>
        <c:auto val="1"/>
        <c:lblAlgn val="ctr"/>
        <c:lblOffset val="100"/>
        <c:noMultiLvlLbl val="0"/>
      </c:catAx>
      <c:valAx>
        <c:axId val="11212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304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54762-21E5-461D-B8AE-7601C4143A55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C277F-E9CC-4B91-BC69-2E551112D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1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7A210-7515-0840-A280-99FBD5C32A4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60F65-FAE2-E24A-8B8E-F48D172A7E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43000" y="6477000"/>
            <a:ext cx="8001000" cy="381000"/>
          </a:xfrm>
          <a:prstGeom prst="rect">
            <a:avLst/>
          </a:prstGeom>
          <a:solidFill>
            <a:srgbClr val="40C1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77000"/>
            <a:ext cx="1143000" cy="381000"/>
          </a:xfrm>
          <a:prstGeom prst="rect">
            <a:avLst/>
          </a:prstGeom>
          <a:solidFill>
            <a:srgbClr val="A8D4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A3AC28D-250C-414B-A2DF-A7AF039F09A0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7A9F4D9-2B85-9547-8EE7-D024BE655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800" i="1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40C1F3"/>
        </a:buClr>
        <a:buFont typeface="Arial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A8D46C"/>
        </a:buClr>
        <a:buFont typeface="Arial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sc.org" TargetMode="External"/><Relationship Id="rId2" Type="http://schemas.openxmlformats.org/officeDocument/2006/relationships/hyperlink" Target="mailto:bkiely@tasc-il.or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4191000"/>
            <a:ext cx="8001000" cy="1219200"/>
          </a:xfrm>
          <a:prstGeom prst="rect">
            <a:avLst/>
          </a:prstGeom>
          <a:solidFill>
            <a:srgbClr val="40C1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4478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2100" b="1" dirty="0" smtClean="0">
                <a:solidFill>
                  <a:schemeClr val="bg1"/>
                </a:solidFill>
                <a:latin typeface="Arial"/>
                <a:cs typeface="Arial"/>
              </a:rPr>
              <a:t>Mental Health America</a:t>
            </a:r>
          </a:p>
          <a:p>
            <a:pPr>
              <a:spcAft>
                <a:spcPts val="600"/>
              </a:spcAft>
            </a:pPr>
            <a:r>
              <a:rPr lang="en-US" sz="2100" dirty="0" smtClean="0">
                <a:solidFill>
                  <a:schemeClr val="bg1"/>
                </a:solidFill>
                <a:latin typeface="Arial"/>
                <a:cs typeface="Arial"/>
              </a:rPr>
              <a:t>July 30, 2013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191000"/>
            <a:ext cx="1143000" cy="1219200"/>
          </a:xfrm>
          <a:prstGeom prst="rect">
            <a:avLst/>
          </a:prstGeom>
          <a:solidFill>
            <a:srgbClr val="A8D4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52400"/>
            <a:ext cx="3352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6764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 smtClean="0">
                <a:latin typeface="Georgia"/>
                <a:ea typeface="+mj-ea"/>
                <a:cs typeface="Georgia"/>
              </a:rPr>
              <a:t>Affordable Care Act </a:t>
            </a:r>
            <a:br>
              <a:rPr lang="en-US" sz="3800" dirty="0" smtClean="0">
                <a:latin typeface="Georgia"/>
                <a:ea typeface="+mj-ea"/>
                <a:cs typeface="Georgia"/>
              </a:rPr>
            </a:br>
            <a:r>
              <a:rPr lang="en-US" sz="3800" dirty="0" smtClean="0">
                <a:latin typeface="Georgia"/>
                <a:ea typeface="+mj-ea"/>
                <a:cs typeface="Georgia"/>
              </a:rPr>
              <a:t>&amp; Justice Populations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Planning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for Systems Change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iped Right Arrow 27"/>
          <p:cNvSpPr/>
          <p:nvPr/>
        </p:nvSpPr>
        <p:spPr>
          <a:xfrm>
            <a:off x="152400" y="3043535"/>
            <a:ext cx="8839200" cy="461665"/>
          </a:xfrm>
          <a:prstGeom prst="stripedRightArrow">
            <a:avLst>
              <a:gd name="adj1" fmla="val 71834"/>
              <a:gd name="adj2" fmla="val 50000"/>
            </a:avLst>
          </a:prstGeom>
          <a:solidFill>
            <a:srgbClr val="40C1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access at each point along the justice continuum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 agency resources to facilitate participation: </a:t>
            </a:r>
          </a:p>
          <a:p>
            <a:pPr lvl="1"/>
            <a:r>
              <a:rPr lang="en-US" dirty="0" smtClean="0"/>
              <a:t>Universal Medicaid enrollment in all settings</a:t>
            </a:r>
            <a:endParaRPr lang="en-US" dirty="0"/>
          </a:p>
          <a:p>
            <a:pPr lvl="1"/>
            <a:r>
              <a:rPr lang="en-US" dirty="0" smtClean="0"/>
              <a:t>Universal </a:t>
            </a:r>
            <a:r>
              <a:rPr lang="en-US" dirty="0"/>
              <a:t>screening / linkage to </a:t>
            </a:r>
            <a:r>
              <a:rPr lang="en-US" dirty="0" smtClean="0"/>
              <a:t>needed services in all settings</a:t>
            </a:r>
            <a:endParaRPr lang="en-US" dirty="0"/>
          </a:p>
          <a:p>
            <a:pPr lvl="1"/>
            <a:r>
              <a:rPr lang="en-US" dirty="0"/>
              <a:t>Expanded community </a:t>
            </a:r>
            <a:r>
              <a:rPr lang="en-US" dirty="0" smtClean="0"/>
              <a:t>capacity to provide substance abuse, mental health and medical treatment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33400" y="2667000"/>
            <a:ext cx="1219200" cy="1219200"/>
          </a:xfrm>
          <a:prstGeom prst="ellipse">
            <a:avLst/>
          </a:prstGeom>
          <a:solidFill>
            <a:srgbClr val="A8D46C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81200" y="2667000"/>
            <a:ext cx="1219200" cy="1219200"/>
          </a:xfrm>
          <a:prstGeom prst="ellipse">
            <a:avLst/>
          </a:prstGeom>
          <a:solidFill>
            <a:srgbClr val="A8D46C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52800" y="2667000"/>
            <a:ext cx="1219200" cy="1219200"/>
          </a:xfrm>
          <a:prstGeom prst="ellipse">
            <a:avLst/>
          </a:prstGeom>
          <a:solidFill>
            <a:srgbClr val="A8D46C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24400" y="2667000"/>
            <a:ext cx="1219200" cy="1219200"/>
          </a:xfrm>
          <a:prstGeom prst="ellipse">
            <a:avLst/>
          </a:prstGeom>
          <a:solidFill>
            <a:srgbClr val="A8D46C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96000" y="2667000"/>
            <a:ext cx="1219200" cy="1219200"/>
          </a:xfrm>
          <a:prstGeom prst="ellipse">
            <a:avLst/>
          </a:prstGeom>
          <a:solidFill>
            <a:srgbClr val="A8D46C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67600" y="2667000"/>
            <a:ext cx="1219200" cy="1219200"/>
          </a:xfrm>
          <a:prstGeom prst="ellipse">
            <a:avLst/>
          </a:prstGeom>
          <a:solidFill>
            <a:srgbClr val="A8D46C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It Take?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3043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Law Enforcement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3043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Bond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Court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31520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Charges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1520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Pretrial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31520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Sentencing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31520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Supervision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Create “on-ramps” for enrollment from each CJS setting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Jail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Probation / TASC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Specialty Courts</a:t>
            </a:r>
          </a:p>
          <a:p>
            <a:pPr>
              <a:buNone/>
            </a:pPr>
            <a:r>
              <a:rPr lang="en-US" dirty="0" smtClean="0"/>
              <a:t>2. Create “big wins” that use the new services to build public safety, improve health and reduce costs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Circuit ACA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Steering Committee to set direction, priorities</a:t>
            </a:r>
          </a:p>
          <a:p>
            <a:pPr lvl="1"/>
            <a:r>
              <a:rPr lang="en-US" dirty="0" smtClean="0"/>
              <a:t>Identification of high-impact points of implementation</a:t>
            </a:r>
          </a:p>
          <a:p>
            <a:pPr lvl="1"/>
            <a:r>
              <a:rPr lang="en-US" dirty="0" smtClean="0"/>
              <a:t>Overall implementation timeline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Hosted by Chief Judge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Ensured continued momentum</a:t>
            </a:r>
          </a:p>
          <a:p>
            <a:r>
              <a:rPr lang="en-US" dirty="0" smtClean="0"/>
              <a:t>Working groups with agency operational leadership</a:t>
            </a:r>
          </a:p>
          <a:p>
            <a:pPr lvl="1"/>
            <a:r>
              <a:rPr lang="en-US" dirty="0" smtClean="0"/>
              <a:t>Translate policy to day-to-day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Circuit ACA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Full continuum of partners / stakeholders</a:t>
            </a:r>
          </a:p>
          <a:p>
            <a:pPr lvl="1"/>
            <a:r>
              <a:rPr lang="en-US" dirty="0" smtClean="0"/>
              <a:t>Court</a:t>
            </a:r>
          </a:p>
          <a:p>
            <a:pPr lvl="1"/>
            <a:r>
              <a:rPr lang="en-US" dirty="0" smtClean="0"/>
              <a:t>Pretrial / Probation</a:t>
            </a:r>
          </a:p>
          <a:p>
            <a:pPr lvl="1"/>
            <a:r>
              <a:rPr lang="en-US" dirty="0" smtClean="0"/>
              <a:t>Jail / Jail Health Provider</a:t>
            </a:r>
          </a:p>
          <a:p>
            <a:pPr lvl="1"/>
            <a:r>
              <a:rPr lang="en-US" dirty="0" smtClean="0"/>
              <a:t>Public Defender / State’s Attorney</a:t>
            </a:r>
          </a:p>
          <a:p>
            <a:pPr lvl="1"/>
            <a:r>
              <a:rPr lang="en-US" dirty="0" smtClean="0"/>
              <a:t>County Leadership</a:t>
            </a:r>
          </a:p>
          <a:p>
            <a:pPr lvl="1"/>
            <a:r>
              <a:rPr lang="en-US" dirty="0" smtClean="0"/>
              <a:t>County Information Infrastructure</a:t>
            </a:r>
          </a:p>
          <a:p>
            <a:pPr lvl="1"/>
            <a:r>
              <a:rPr lang="en-US" dirty="0" smtClean="0"/>
              <a:t>Behavioral / medical health providers</a:t>
            </a:r>
          </a:p>
          <a:p>
            <a:pPr lvl="1"/>
            <a:r>
              <a:rPr lang="en-US" dirty="0" smtClean="0"/>
              <a:t>Local policy / practice consortiums</a:t>
            </a:r>
          </a:p>
          <a:p>
            <a:pPr lvl="1"/>
            <a:r>
              <a:rPr lang="en-US" dirty="0" smtClean="0"/>
              <a:t>Health plan managers (as they emerge)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Circuit ACA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Identify opportunities for enrollment</a:t>
            </a:r>
          </a:p>
          <a:p>
            <a:pPr lvl="1"/>
            <a:r>
              <a:rPr lang="en-US" dirty="0" smtClean="0"/>
              <a:t>Large numbers of people</a:t>
            </a:r>
          </a:p>
          <a:p>
            <a:pPr lvl="1"/>
            <a:r>
              <a:rPr lang="en-US" dirty="0" smtClean="0"/>
              <a:t>Logistically feasible</a:t>
            </a:r>
          </a:p>
          <a:p>
            <a:pPr lvl="1"/>
            <a:r>
              <a:rPr lang="en-US" dirty="0" smtClean="0"/>
              <a:t>Minimally disruptive</a:t>
            </a:r>
          </a:p>
          <a:p>
            <a:pPr lvl="1"/>
            <a:r>
              <a:rPr lang="en-US" dirty="0" smtClean="0"/>
              <a:t>Predictable clinical profile</a:t>
            </a:r>
          </a:p>
          <a:p>
            <a:pPr lvl="1"/>
            <a:r>
              <a:rPr lang="en-US" dirty="0" smtClean="0"/>
              <a:t>Capacity for continuity of care</a:t>
            </a:r>
          </a:p>
          <a:p>
            <a:pPr lvl="1"/>
            <a:r>
              <a:rPr lang="en-US" dirty="0" smtClean="0"/>
              <a:t>“Ownership” by stakeholder</a:t>
            </a:r>
          </a:p>
          <a:p>
            <a:r>
              <a:rPr lang="en-US" dirty="0" smtClean="0"/>
              <a:t>Don’t worry about reaching everyone immediately</a:t>
            </a:r>
          </a:p>
          <a:p>
            <a:pPr lvl="1"/>
            <a:r>
              <a:rPr lang="en-US" dirty="0" smtClean="0"/>
              <a:t>Build for greatest impact first</a:t>
            </a:r>
          </a:p>
          <a:p>
            <a:pPr lvl="1"/>
            <a:r>
              <a:rPr lang="en-US" dirty="0" smtClean="0"/>
              <a:t>Develop “culture of wellness” in CJ system and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Circuit ACA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First meeting in May, already identified “high impact” points and started to plan for enrollment:</a:t>
            </a:r>
          </a:p>
          <a:p>
            <a:pPr lvl="1"/>
            <a:r>
              <a:rPr lang="en-US" dirty="0" smtClean="0"/>
              <a:t>Jail classification</a:t>
            </a:r>
          </a:p>
          <a:p>
            <a:pPr lvl="1"/>
            <a:r>
              <a:rPr lang="en-US" dirty="0" smtClean="0"/>
              <a:t>Probation / TASC supervision</a:t>
            </a:r>
          </a:p>
          <a:p>
            <a:pPr lvl="1"/>
            <a:r>
              <a:rPr lang="en-US" dirty="0" smtClean="0"/>
              <a:t>Probation orientation</a:t>
            </a:r>
          </a:p>
          <a:p>
            <a:pPr lvl="1"/>
            <a:r>
              <a:rPr lang="en-US" dirty="0" smtClean="0"/>
              <a:t>Probation community resource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638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Bridget </a:t>
            </a:r>
            <a:r>
              <a:rPr lang="en-US" sz="2400" b="1" dirty="0" err="1" smtClean="0"/>
              <a:t>Kiely</a:t>
            </a:r>
            <a:r>
              <a:rPr lang="en-US" sz="2400" b="1" dirty="0" smtClean="0"/>
              <a:t>, BA, CADC, CCJAP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>Administrator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>TASC, Inc. (Treatment Alternatives for Safe Communities)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>401 W. State Street, Suite 700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>Rockford, IL 61101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>815-965-1106 x10228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>Fax: 1-312-274-6114</a:t>
            </a:r>
          </a:p>
          <a:p>
            <a:pPr>
              <a:spcAft>
                <a:spcPts val="0"/>
              </a:spcAft>
              <a:buNone/>
            </a:pPr>
            <a:r>
              <a:rPr lang="en-US" sz="1800" dirty="0" smtClean="0">
                <a:hlinkClick r:id="rId2"/>
              </a:rPr>
              <a:t>bkiely@tasc-il.org</a:t>
            </a:r>
            <a:endParaRPr lang="en-US" sz="1800" dirty="0" smtClean="0"/>
          </a:p>
          <a:p>
            <a:pPr>
              <a:spcAft>
                <a:spcPts val="0"/>
              </a:spcAft>
              <a:buNone/>
            </a:pPr>
            <a:r>
              <a:rPr lang="en-US" sz="1800" u="sng" dirty="0" smtClean="0">
                <a:hlinkClick r:id="rId3"/>
              </a:rPr>
              <a:t>www.tasc.org</a:t>
            </a:r>
            <a:endParaRPr lang="en-US" sz="1800" u="sng" dirty="0" smtClean="0"/>
          </a:p>
          <a:p>
            <a:pPr>
              <a:spcAft>
                <a:spcPts val="0"/>
              </a:spcAft>
              <a:buNone/>
            </a:pPr>
            <a:endParaRPr lang="en-US" sz="1800" u="sng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endParaRPr lang="en-US" sz="1800" u="sng" dirty="0" smtClean="0"/>
          </a:p>
          <a:p>
            <a:pPr>
              <a:spcAft>
                <a:spcPts val="0"/>
              </a:spcAft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12898-C531-4F88-979C-8A42AEABEF2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Foundation: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Decades of partnership and building programs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Unfortunately, there are thousands more we don’t reach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Major barrier to expansion has been limited community resources</a:t>
            </a:r>
          </a:p>
          <a:p>
            <a:pPr lvl="1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That barrier will likely be removed in the next 9-12 months</a:t>
            </a:r>
          </a:p>
          <a:p>
            <a:pPr lvl="1">
              <a:buFont typeface="Wingdings" pitchFamily="2" charset="2"/>
              <a:buChar char="Ø"/>
            </a:pPr>
            <a:r>
              <a:rPr lang="en-US" i="1" u="sng" dirty="0" smtClean="0">
                <a:solidFill>
                  <a:schemeClr val="tx1"/>
                </a:solidFill>
              </a:rPr>
              <a:t>Unprecedented opportunity</a:t>
            </a:r>
            <a:r>
              <a:rPr lang="en-US" i="1" dirty="0" smtClean="0">
                <a:solidFill>
                  <a:schemeClr val="tx1"/>
                </a:solidFill>
              </a:rPr>
              <a:t> to reach nearly all people under justice supervision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will the resources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The Affordable Care Act: January 1, 2014</a:t>
            </a:r>
          </a:p>
          <a:p>
            <a:pPr lvl="1"/>
            <a:r>
              <a:rPr lang="en-US" dirty="0" smtClean="0"/>
              <a:t>Expands Medicaid coverage to people making less than $14,400/year </a:t>
            </a:r>
            <a:r>
              <a:rPr lang="en-US" i="1" dirty="0" smtClean="0"/>
              <a:t>(single person)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Create health insurance with premium subsidies for people making up to $43,300 </a:t>
            </a:r>
            <a:r>
              <a:rPr lang="en-US" i="1" dirty="0" smtClean="0"/>
              <a:t>(single person)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Enrollment opens October 1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Medicaid Expansion legislation 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Promise...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 change on a broad scale</a:t>
            </a:r>
          </a:p>
          <a:p>
            <a:pPr lvl="1"/>
            <a:r>
              <a:rPr lang="en-US" dirty="0" smtClean="0"/>
              <a:t>Near-universal coverage for low income adults</a:t>
            </a:r>
          </a:p>
          <a:p>
            <a:pPr lvl="1"/>
            <a:r>
              <a:rPr lang="en-US" dirty="0" smtClean="0"/>
              <a:t>Reduce waiting lists</a:t>
            </a:r>
          </a:p>
          <a:p>
            <a:pPr lvl="1"/>
            <a:r>
              <a:rPr lang="en-US" dirty="0" smtClean="0"/>
              <a:t>Fill gaps in services</a:t>
            </a:r>
          </a:p>
          <a:p>
            <a:pPr lvl="1"/>
            <a:r>
              <a:rPr lang="en-US" dirty="0" smtClean="0"/>
              <a:t>End categorical and grant-based approach to funding</a:t>
            </a:r>
            <a:endParaRPr lang="en-US" dirty="0"/>
          </a:p>
        </p:txBody>
      </p:sp>
      <p:pic>
        <p:nvPicPr>
          <p:cNvPr id="5" name="Picture 4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317644" y="4724401"/>
            <a:ext cx="196956" cy="582114"/>
          </a:xfrm>
          <a:prstGeom prst="rect">
            <a:avLst/>
          </a:prstGeom>
        </p:spPr>
      </p:pic>
      <p:pic>
        <p:nvPicPr>
          <p:cNvPr id="6" name="Picture 5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84344" y="4724401"/>
            <a:ext cx="196956" cy="582114"/>
          </a:xfrm>
          <a:prstGeom prst="rect">
            <a:avLst/>
          </a:prstGeom>
        </p:spPr>
      </p:pic>
      <p:pic>
        <p:nvPicPr>
          <p:cNvPr id="7" name="Picture 6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851044" y="4724401"/>
            <a:ext cx="196956" cy="582114"/>
          </a:xfrm>
          <a:prstGeom prst="rect">
            <a:avLst/>
          </a:prstGeom>
        </p:spPr>
      </p:pic>
      <p:pic>
        <p:nvPicPr>
          <p:cNvPr id="8" name="Picture 7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117744" y="4724401"/>
            <a:ext cx="196956" cy="582114"/>
          </a:xfrm>
          <a:prstGeom prst="rect">
            <a:avLst/>
          </a:prstGeom>
        </p:spPr>
      </p:pic>
      <p:pic>
        <p:nvPicPr>
          <p:cNvPr id="9" name="Picture 8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384444" y="4724401"/>
            <a:ext cx="196956" cy="582114"/>
          </a:xfrm>
          <a:prstGeom prst="rect">
            <a:avLst/>
          </a:prstGeom>
        </p:spPr>
      </p:pic>
      <p:pic>
        <p:nvPicPr>
          <p:cNvPr id="10" name="Picture 9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84344" y="5361486"/>
            <a:ext cx="196956" cy="582114"/>
          </a:xfrm>
          <a:prstGeom prst="rect">
            <a:avLst/>
          </a:prstGeom>
        </p:spPr>
      </p:pic>
      <p:pic>
        <p:nvPicPr>
          <p:cNvPr id="11" name="Picture 10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851044" y="5361486"/>
            <a:ext cx="196956" cy="582114"/>
          </a:xfrm>
          <a:prstGeom prst="rect">
            <a:avLst/>
          </a:prstGeom>
        </p:spPr>
      </p:pic>
      <p:pic>
        <p:nvPicPr>
          <p:cNvPr id="12" name="Picture 11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117744" y="5361486"/>
            <a:ext cx="196956" cy="582114"/>
          </a:xfrm>
          <a:prstGeom prst="rect">
            <a:avLst/>
          </a:prstGeom>
        </p:spPr>
      </p:pic>
      <p:pic>
        <p:nvPicPr>
          <p:cNvPr id="13" name="Picture 12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384444" y="5361486"/>
            <a:ext cx="196956" cy="582114"/>
          </a:xfrm>
          <a:prstGeom prst="rect">
            <a:avLst/>
          </a:prstGeom>
        </p:spPr>
      </p:pic>
      <p:pic>
        <p:nvPicPr>
          <p:cNvPr id="14" name="Picture 13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317644" y="5361486"/>
            <a:ext cx="196956" cy="582114"/>
          </a:xfrm>
          <a:prstGeom prst="rect">
            <a:avLst/>
          </a:prstGeom>
        </p:spPr>
      </p:pic>
      <p:pic>
        <p:nvPicPr>
          <p:cNvPr id="15" name="Picture 14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280044" y="4724401"/>
            <a:ext cx="196956" cy="582114"/>
          </a:xfrm>
          <a:prstGeom prst="rect">
            <a:avLst/>
          </a:prstGeom>
        </p:spPr>
      </p:pic>
      <p:pic>
        <p:nvPicPr>
          <p:cNvPr id="16" name="Picture 15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546744" y="4724401"/>
            <a:ext cx="196956" cy="582114"/>
          </a:xfrm>
          <a:prstGeom prst="rect">
            <a:avLst/>
          </a:prstGeom>
        </p:spPr>
      </p:pic>
      <p:pic>
        <p:nvPicPr>
          <p:cNvPr id="17" name="Picture 16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13444" y="4724401"/>
            <a:ext cx="196956" cy="582114"/>
          </a:xfrm>
          <a:prstGeom prst="rect">
            <a:avLst/>
          </a:prstGeom>
        </p:spPr>
      </p:pic>
      <p:pic>
        <p:nvPicPr>
          <p:cNvPr id="18" name="Picture 17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80144" y="4724401"/>
            <a:ext cx="196956" cy="582114"/>
          </a:xfrm>
          <a:prstGeom prst="rect">
            <a:avLst/>
          </a:prstGeom>
        </p:spPr>
      </p:pic>
      <p:pic>
        <p:nvPicPr>
          <p:cNvPr id="19" name="Picture 18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346844" y="4724401"/>
            <a:ext cx="196956" cy="582114"/>
          </a:xfrm>
          <a:prstGeom prst="rect">
            <a:avLst/>
          </a:prstGeom>
        </p:spPr>
      </p:pic>
      <p:pic>
        <p:nvPicPr>
          <p:cNvPr id="20" name="Picture 19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280044" y="5361486"/>
            <a:ext cx="196956" cy="582114"/>
          </a:xfrm>
          <a:prstGeom prst="rect">
            <a:avLst/>
          </a:prstGeom>
        </p:spPr>
      </p:pic>
      <p:pic>
        <p:nvPicPr>
          <p:cNvPr id="21" name="Picture 20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546744" y="5361486"/>
            <a:ext cx="196956" cy="582114"/>
          </a:xfrm>
          <a:prstGeom prst="rect">
            <a:avLst/>
          </a:prstGeom>
        </p:spPr>
      </p:pic>
      <p:pic>
        <p:nvPicPr>
          <p:cNvPr id="22" name="Picture 21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13444" y="5361486"/>
            <a:ext cx="196956" cy="582114"/>
          </a:xfrm>
          <a:prstGeom prst="rect">
            <a:avLst/>
          </a:prstGeom>
        </p:spPr>
      </p:pic>
      <p:pic>
        <p:nvPicPr>
          <p:cNvPr id="23" name="Picture 22" descr="blue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80144" y="5361486"/>
            <a:ext cx="196956" cy="582114"/>
          </a:xfrm>
          <a:prstGeom prst="rect">
            <a:avLst/>
          </a:prstGeom>
        </p:spPr>
      </p:pic>
      <p:pic>
        <p:nvPicPr>
          <p:cNvPr id="25" name="Picture 24" descr="greenpers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46844" y="5361486"/>
            <a:ext cx="196956" cy="58211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52500" y="5257800"/>
            <a:ext cx="1333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40C1F3"/>
                </a:solidFill>
                <a:latin typeface="Arial"/>
                <a:cs typeface="Arial"/>
              </a:rPr>
              <a:t>1 in 10</a:t>
            </a:r>
          </a:p>
          <a:p>
            <a:r>
              <a:rPr lang="en-US" b="1" dirty="0" smtClean="0">
                <a:solidFill>
                  <a:srgbClr val="40C1F3"/>
                </a:solidFill>
                <a:latin typeface="Arial"/>
                <a:cs typeface="Arial"/>
              </a:rPr>
              <a:t>COVERED</a:t>
            </a:r>
            <a:endParaRPr lang="en-US" b="1" dirty="0">
              <a:solidFill>
                <a:srgbClr val="40C1F3"/>
              </a:solidFill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46544" y="5234970"/>
            <a:ext cx="1333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40C1F3"/>
                </a:solidFill>
                <a:latin typeface="Arial"/>
                <a:cs typeface="Arial"/>
              </a:rPr>
              <a:t>9 in 10</a:t>
            </a:r>
          </a:p>
          <a:p>
            <a:r>
              <a:rPr lang="en-US" b="1" dirty="0" smtClean="0">
                <a:solidFill>
                  <a:srgbClr val="40C1F3"/>
                </a:solidFill>
                <a:latin typeface="Arial"/>
                <a:cs typeface="Arial"/>
              </a:rPr>
              <a:t>COVERED</a:t>
            </a:r>
            <a:endParaRPr lang="en-US" b="1" dirty="0">
              <a:solidFill>
                <a:srgbClr val="40C1F3"/>
              </a:solidFill>
              <a:latin typeface="Arial"/>
              <a:cs typeface="Arial"/>
            </a:endParaRPr>
          </a:p>
        </p:txBody>
      </p:sp>
      <p:sp>
        <p:nvSpPr>
          <p:cNvPr id="28" name="Notched Right Arrow 27"/>
          <p:cNvSpPr/>
          <p:nvPr/>
        </p:nvSpPr>
        <p:spPr>
          <a:xfrm>
            <a:off x="3962400" y="5029200"/>
            <a:ext cx="914400" cy="708630"/>
          </a:xfrm>
          <a:prstGeom prst="notchedRightArrow">
            <a:avLst>
              <a:gd name="adj1" fmla="val 67922"/>
              <a:gd name="adj2" fmla="val 33871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the Service Gap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Justice-involved, but community-based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Jail </a:t>
            </a:r>
            <a:r>
              <a:rPr lang="en-US" dirty="0" err="1" smtClean="0"/>
              <a:t>releasees</a:t>
            </a:r>
            <a:r>
              <a:rPr lang="en-US" dirty="0" smtClean="0"/>
              <a:t> (bond / pretrial)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Probationers / Specialty Courts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Parolees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Prevalence statistics identify need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What services exist?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Mental health, substance abuse, etc.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What’s missing?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04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Gap – 17</a:t>
            </a:r>
            <a:r>
              <a:rPr lang="en-US" baseline="30000" dirty="0" smtClean="0"/>
              <a:t>th</a:t>
            </a:r>
            <a:r>
              <a:rPr lang="en-US" dirty="0" smtClean="0"/>
              <a:t> Circuit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Over 15,500 justice-involved in the community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2,300 with Serious Mental Illness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10,800 with Substance Abuse</a:t>
            </a:r>
          </a:p>
        </p:txBody>
      </p:sp>
    </p:spTree>
    <p:extLst>
      <p:ext uri="{BB962C8B-B14F-4D97-AF65-F5344CB8AC3E}">
        <p14:creationId xmlns:p14="http://schemas.microsoft.com/office/powerpoint/2010/main" val="12004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of Untreated Mental Illness Across County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Much higher rates of serious mental illness </a:t>
            </a:r>
            <a:r>
              <a:rPr lang="en-US" dirty="0" smtClean="0"/>
              <a:t>in CJS</a:t>
            </a:r>
            <a:endParaRPr lang="en-US" dirty="0"/>
          </a:p>
          <a:p>
            <a:pPr lvl="1"/>
            <a:r>
              <a:rPr lang="en-US" dirty="0"/>
              <a:t>16% of men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30% of </a:t>
            </a:r>
            <a:r>
              <a:rPr lang="en-US" dirty="0" smtClean="0"/>
              <a:t>women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Highest cost within the Jail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“Frequent fliers” in the jail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Accumulate lengthy arrest and corrections histories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Highest cost in Medical System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Frequent ER visits and inpatient stays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Most costly diagnoses by far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154579"/>
            <a:ext cx="8153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 smtClean="0"/>
              <a:t>Source</a:t>
            </a:r>
            <a:r>
              <a:rPr lang="en-US" sz="1000" dirty="0" smtClean="0"/>
              <a:t>: Steadman &amp; Osher, 2009; CHCS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Substance Use Disorders Nearly Universal in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Criminal justice populations include people who are addicted to drugs and/or alcohol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 well as people who abuse and misuse these substances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More than 70% of jail inmates test positive for drugs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47.9% of state prison inmates and 43.7% of local jail inmates met criteria for substance dependence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This is over 7 times greater than in the general population</a:t>
            </a:r>
            <a:endParaRPr lang="en-US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057400" y="5970657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100" u="sng" dirty="0"/>
              <a:t>Sources</a:t>
            </a:r>
            <a:r>
              <a:rPr lang="en-US" sz="1100" dirty="0"/>
              <a:t>: CASA, "Behind Bars II", February 2010;  </a:t>
            </a:r>
          </a:p>
          <a:p>
            <a:pPr algn="r"/>
            <a:r>
              <a:rPr lang="en-US" sz="1100" dirty="0"/>
              <a:t>DOJ ADAM Report, Adams, Olson &amp; Adams, 2002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Coverage Reduces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Washington State moved funds from corrections to substance use treatment 10 years ago:</a:t>
            </a:r>
          </a:p>
          <a:p>
            <a:pPr lvl="1"/>
            <a:r>
              <a:rPr lang="en-US" dirty="0" smtClean="0"/>
              <a:t>17-33% reduction in arrests among those who went to treatment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457200" y="3733800"/>
          <a:ext cx="3886200" cy="246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800600" y="3733800"/>
          <a:ext cx="3886200" cy="246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726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Foundation: Collaboration</vt:lpstr>
      <vt:lpstr>Where will the resources come from?</vt:lpstr>
      <vt:lpstr>The Promise...</vt:lpstr>
      <vt:lpstr>Assessing the Service Gap</vt:lpstr>
      <vt:lpstr>Service Gap – 17th Circuit</vt:lpstr>
      <vt:lpstr>Impact of Untreated Mental Illness Across County Systems</vt:lpstr>
      <vt:lpstr>Substance Use Disorders Nearly Universal in Justice System</vt:lpstr>
      <vt:lpstr>Increased Coverage Reduces Crime</vt:lpstr>
      <vt:lpstr>What Will It Take?</vt:lpstr>
      <vt:lpstr>Strategy</vt:lpstr>
      <vt:lpstr>17th Circuit ACA Planning Process</vt:lpstr>
      <vt:lpstr>17th Circuit ACA Planning Process</vt:lpstr>
      <vt:lpstr>17th Circuit ACA Planning Process</vt:lpstr>
      <vt:lpstr>17th Circuit ACA Planning Process</vt:lpstr>
      <vt:lpstr>Contact Information</vt:lpstr>
    </vt:vector>
  </TitlesOfParts>
  <Company>Greenisland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Whitney</dc:creator>
  <cp:lastModifiedBy>Debbie Plotnick</cp:lastModifiedBy>
  <cp:revision>72</cp:revision>
  <dcterms:created xsi:type="dcterms:W3CDTF">2013-07-26T15:43:41Z</dcterms:created>
  <dcterms:modified xsi:type="dcterms:W3CDTF">2013-08-30T20:53:59Z</dcterms:modified>
</cp:coreProperties>
</file>